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6"/>
  </p:notesMasterIdLst>
  <p:sldIdLst>
    <p:sldId id="311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D9D53AC-D7AC-C462-69B0-668E5AAAD83E}" name="Surfaraz Tambe" initials="ST" userId="S::surfaraz.tambe@xoserve.com::21ae2c14-c22c-44a4-a0d0-23dd8613b14c" providerId="AD"/>
  <p188:author id="{4CDE4EC0-C8E6-4FD4-A4E5-D50FAA31BC4E}" name="Christina Francis" initials="CF" userId="S::christina.francis@xoserve.com::73444ad4-33fe-482a-8a83-2276388c197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gan, Neil A" initials="MNA" lastIdx="1" clrIdx="0">
    <p:extLst>
      <p:ext uri="{19B8F6BF-5375-455C-9EA6-DF929625EA0E}">
        <p15:presenceInfo xmlns:p15="http://schemas.microsoft.com/office/powerpoint/2012/main" userId="S::neil.a.morgan@xoserve.com::6d8c68c2-074e-40cb-880a-f27a04c2b231" providerId="AD"/>
      </p:ext>
    </p:extLst>
  </p:cmAuthor>
  <p:cmAuthor id="2" name="Rigby, James" initials="RJ" lastIdx="5" clrIdx="1">
    <p:extLst>
      <p:ext uri="{19B8F6BF-5375-455C-9EA6-DF929625EA0E}">
        <p15:presenceInfo xmlns:p15="http://schemas.microsoft.com/office/powerpoint/2012/main" userId="S-1-5-21-4145888014-839675345-3125187760-6243" providerId="AD"/>
      </p:ext>
    </p:extLst>
  </p:cmAuthor>
  <p:cmAuthor id="3" name="Chris Silk" initials="CS" lastIdx="5" clrIdx="2">
    <p:extLst>
      <p:ext uri="{19B8F6BF-5375-455C-9EA6-DF929625EA0E}">
        <p15:presenceInfo xmlns:p15="http://schemas.microsoft.com/office/powerpoint/2012/main" userId="S-1-5-21-4145888014-839675345-3125187760-5160" providerId="AD"/>
      </p:ext>
    </p:extLst>
  </p:cmAuthor>
  <p:cmAuthor id="4" name="Tambe, Surfaraz" initials="TS" lastIdx="11" clrIdx="3">
    <p:extLst>
      <p:ext uri="{19B8F6BF-5375-455C-9EA6-DF929625EA0E}">
        <p15:presenceInfo xmlns:p15="http://schemas.microsoft.com/office/powerpoint/2012/main" userId="S::surfaraz.tambe@xoserve.com::21ae2c14-c22c-44a4-a0d0-23dd8613b14c" providerId="AD"/>
      </p:ext>
    </p:extLst>
  </p:cmAuthor>
  <p:cmAuthor id="5" name="Tracy OConnor" initials="TO" lastIdx="6" clrIdx="4">
    <p:extLst>
      <p:ext uri="{19B8F6BF-5375-455C-9EA6-DF929625EA0E}">
        <p15:presenceInfo xmlns:p15="http://schemas.microsoft.com/office/powerpoint/2012/main" userId="S::tracy.oconnor@xoserve.com::c165d205-f988-41c6-a790-ae0515e39fe0" providerId="AD"/>
      </p:ext>
    </p:extLst>
  </p:cmAuthor>
  <p:cmAuthor id="6" name="Tara Ross" initials="TR" lastIdx="2" clrIdx="5">
    <p:extLst>
      <p:ext uri="{19B8F6BF-5375-455C-9EA6-DF929625EA0E}">
        <p15:presenceInfo xmlns:p15="http://schemas.microsoft.com/office/powerpoint/2012/main" userId="S::tara.ross@xoserve.com::eebeb48c-0abb-434f-9a90-69fd5ba601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BF00"/>
    <a:srgbClr val="FCBC55"/>
    <a:srgbClr val="56CF9E"/>
    <a:srgbClr val="3E5AA8"/>
    <a:srgbClr val="9CCB3B"/>
    <a:srgbClr val="FFFFFF"/>
    <a:srgbClr val="B1D6E8"/>
    <a:srgbClr val="CCFF99"/>
    <a:srgbClr val="40D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0BE1C-49F1-4AD1-89F7-B13E55F7CB79}" v="2" dt="2023-11-28T15:16:01.1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363" y="2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2357B9-A31F-4FC7-A38A-70DF36F645F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6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4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8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270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2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50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02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272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54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36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5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5AC14-A788-4BAF-A545-1E87CADA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4817"/>
            <a:ext cx="8229600" cy="637580"/>
          </a:xfrm>
        </p:spPr>
        <p:txBody>
          <a:bodyPr>
            <a:normAutofit/>
          </a:bodyPr>
          <a:lstStyle/>
          <a:p>
            <a:r>
              <a:rPr lang="en-US" sz="1600">
                <a:latin typeface="Nunito Sans (Headings)"/>
              </a:rPr>
              <a:t>XRN5629 – November 23 Major Release- Status Update</a:t>
            </a:r>
            <a:endParaRPr lang="en-GB" sz="1600">
              <a:latin typeface="Nunito Sans (Headings)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A08735-22EC-FFB1-EF86-D859C1E3B3EB}"/>
              </a:ext>
            </a:extLst>
          </p:cNvPr>
          <p:cNvSpPr txBox="1"/>
          <p:nvPr/>
        </p:nvSpPr>
        <p:spPr>
          <a:xfrm>
            <a:off x="0" y="4977629"/>
            <a:ext cx="1782860" cy="20005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Slide updated on 29</a:t>
            </a:r>
            <a:r>
              <a:rPr kumimoji="0" lang="en-GB" sz="700" b="1" i="0" u="none" strike="noStrike" kern="1200" cap="none" spc="0" normalizeH="0" baseline="3000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th</a:t>
            </a:r>
            <a:r>
              <a:rPr kumimoji="0" lang="en-GB" sz="700" b="1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 November 2023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784C0896-AD1D-50A3-C673-B5A6951A4F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7713774"/>
              </p:ext>
            </p:extLst>
          </p:nvPr>
        </p:nvGraphicFramePr>
        <p:xfrm>
          <a:off x="97685" y="378185"/>
          <a:ext cx="8624274" cy="4167304"/>
        </p:xfrm>
        <a:graphic>
          <a:graphicData uri="http://schemas.openxmlformats.org/drawingml/2006/table">
            <a:tbl>
              <a:tblPr firstRow="1" bandRow="1"/>
              <a:tblGrid>
                <a:gridCol w="16793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91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52376">
                  <a:extLst>
                    <a:ext uri="{9D8B030D-6E8A-4147-A177-3AD203B41FA5}">
                      <a16:colId xmlns:a16="http://schemas.microsoft.com/office/drawing/2014/main" val="2880710429"/>
                    </a:ext>
                  </a:extLst>
                </a:gridCol>
                <a:gridCol w="2372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3160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50" kern="1200" baseline="0">
                        <a:solidFill>
                          <a:schemeClr val="bg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50" b="1" i="0">
                          <a:solidFill>
                            <a:srgbClr val="FFFFFF"/>
                          </a:solidFill>
                          <a:latin typeface="Nunito sans" pitchFamily="2" charset="0"/>
                          <a:cs typeface="Arial"/>
                        </a:rPr>
                        <a:t>Overall</a:t>
                      </a:r>
                      <a:r>
                        <a:rPr lang="en-GB" sz="1050" b="1" i="0" baseline="0">
                          <a:solidFill>
                            <a:srgbClr val="FFFFFF"/>
                          </a:solidFill>
                          <a:latin typeface="Nunito sans" pitchFamily="2" charset="0"/>
                          <a:cs typeface="Arial"/>
                        </a:rPr>
                        <a:t> Project RAG Status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4741">
                <a:tc vMerge="1"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 marL="91426" marR="91426" marT="45682" marB="4568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Schedule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Risks and Issues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b="1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Cost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4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RAG</a:t>
                      </a:r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Arial"/>
                          <a:cs typeface="Arial"/>
                        </a:rPr>
                        <a:t> Status</a:t>
                      </a:r>
                      <a:endParaRPr lang="en-GB" sz="105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Nunito sans" pitchFamily="2" charset="0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562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                                             Status</a:t>
                      </a:r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 Justification</a:t>
                      </a:r>
                      <a:endParaRPr lang="en-GB">
                        <a:latin typeface="Nunito sans" pitchFamily="2" charset="0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>
                        <a:latin typeface="+mn-lt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132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baseline="0">
                          <a:solidFill>
                            <a:schemeClr val="bg1"/>
                          </a:solidFill>
                          <a:latin typeface="Nunito sans" pitchFamily="2" charset="0"/>
                          <a:ea typeface="+mn-ea"/>
                          <a:cs typeface="Arial"/>
                        </a:rPr>
                        <a:t>Schedule</a:t>
                      </a:r>
                    </a:p>
                    <a:p>
                      <a:pPr algn="ctr"/>
                      <a:endParaRPr lang="en-GB" sz="1050" b="1" baseline="0">
                        <a:solidFill>
                          <a:schemeClr val="bg1"/>
                        </a:solidFill>
                        <a:latin typeface="Nunito sans" pitchFamily="2" charset="0"/>
                        <a:cs typeface="Arial" panose="020B0604020202020204" pitchFamily="34" charset="0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Overall release is tracking on target; </a:t>
                      </a:r>
                      <a:r>
                        <a:rPr lang="en-GB" sz="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Green,  </a:t>
                      </a:r>
                      <a:r>
                        <a:rPr lang="en-GB" sz="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BER was approve</a:t>
                      </a:r>
                      <a:r>
                        <a:rPr lang="en-GB" sz="700" b="0" kern="1200" dirty="0"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Poppins"/>
                        </a:rPr>
                        <a:t>d in ChMC on 10/05. Currently in post implementation support (PIS) phase following successful implementation on 04/11, PIS on track to complete 01/12.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700" b="1" dirty="0">
                        <a:solidFill>
                          <a:srgbClr val="000000"/>
                        </a:solidFill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latin typeface="Nunito sans"/>
                        </a:rPr>
                        <a:t>Progress update: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User acceptance testing completed on 13/10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Regression testing completed on 13/10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Performance testing completed on 27/10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Implementation Go Live successfully completed 04/11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P</a:t>
                      </a:r>
                      <a:r>
                        <a:rPr lang="en-GB" sz="700" b="0" kern="1200" dirty="0"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Poppins"/>
                        </a:rPr>
                        <a:t>ost implementation support (PIS) </a:t>
                      </a:r>
                      <a:r>
                        <a:rPr lang="en-US" sz="700" dirty="0">
                          <a:solidFill>
                            <a:srgbClr val="000000"/>
                          </a:solidFill>
                          <a:latin typeface="Nunito sans"/>
                        </a:rPr>
                        <a:t>for XRN5186 and XRN5482 in progress, to be completed on 01/12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700" dirty="0">
                        <a:solidFill>
                          <a:srgbClr val="000000"/>
                        </a:solidFill>
                        <a:latin typeface="Nunito san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700" dirty="0">
                        <a:solidFill>
                          <a:srgbClr val="000000"/>
                        </a:solidFill>
                        <a:latin typeface="Nunito sans" pitchFamily="2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GB" sz="7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Decision in December ChMC</a:t>
                      </a:r>
                      <a:r>
                        <a:rPr lang="en-GB" sz="7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: None</a:t>
                      </a: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None/>
                      </a:pPr>
                      <a:r>
                        <a:rPr lang="en-US" sz="700" dirty="0">
                          <a:latin typeface="Nunito sans" pitchFamily="2" charset="0"/>
                        </a:rPr>
                        <a:t>  </a:t>
                      </a:r>
                    </a:p>
                    <a:p>
                      <a:pPr marL="0" indent="0" algn="l">
                        <a:buNone/>
                      </a:pPr>
                      <a:endParaRPr lang="en-US" sz="7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None/>
                      </a:pPr>
                      <a:endParaRPr lang="en-US" sz="7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None/>
                      </a:pPr>
                      <a:endParaRPr lang="en-US" sz="7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None/>
                      </a:pPr>
                      <a:endParaRPr lang="en-US" sz="700" dirty="0">
                        <a:latin typeface="Nunito sans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171450" indent="-171450" algn="l">
                        <a:buFont typeface="Arial" panose="020B0604020202020204" pitchFamily="34" charset="0"/>
                        <a:buChar char="•"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US" sz="800" dirty="0">
                        <a:latin typeface="Nunito sans" pitchFamily="2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US" sz="600" dirty="0">
                          <a:latin typeface="Nunito sans" pitchFamily="2" charset="0"/>
                        </a:rPr>
                        <a:t>          </a:t>
                      </a:r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          Implementation date of 4</a:t>
                      </a:r>
                      <a:r>
                        <a:rPr lang="en-US" sz="600" b="0" i="0" u="none" strike="noStrike" kern="1200" baseline="300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 November, the contingency date is 11</a:t>
                      </a:r>
                      <a:r>
                        <a:rPr lang="en-US" sz="600" b="0" i="0" u="none" strike="noStrike" kern="1200" baseline="300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th</a:t>
                      </a:r>
                      <a:r>
                        <a:rPr lang="en-US" sz="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 November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209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Risks and Issues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4">
                  <a:txBody>
                    <a:bodyPr/>
                    <a:lstStyle/>
                    <a:p>
                      <a:pPr rtl="0"/>
                      <a:r>
                        <a:rPr lang="en-GB" sz="700" b="1" i="0" u="none" strike="noStrike" kern="1200">
                          <a:solidFill>
                            <a:srgbClr val="000000"/>
                          </a:solidFill>
                          <a:effectLst/>
                          <a:latin typeface="Nunito sans"/>
                          <a:ea typeface="+mn-ea"/>
                          <a:cs typeface="+mn-cs"/>
                        </a:rPr>
                        <a:t>N/A</a:t>
                      </a:r>
                      <a:endParaRPr lang="en-GB" sz="700" b="0" i="0" u="none" strike="noStrike" kern="1200">
                        <a:solidFill>
                          <a:srgbClr val="000000"/>
                        </a:solidFill>
                        <a:effectLst/>
                        <a:latin typeface="Nunito sans"/>
                        <a:ea typeface="+mn-ea"/>
                        <a:cs typeface="+mn-cs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7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Cost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lvl="0" indent="0">
                        <a:buNone/>
                      </a:pPr>
                      <a:r>
                        <a:rPr lang="en-US" sz="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Nunito sans"/>
                        </a:rPr>
                        <a:t>Forecast to complete delivery against approved BER </a:t>
                      </a:r>
                      <a:endParaRPr kumimoji="0" lang="en-US" sz="700" dirty="0">
                        <a:solidFill>
                          <a:srgbClr val="000000"/>
                        </a:solidFill>
                        <a:latin typeface="Nunito sans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7096">
                <a:tc>
                  <a:txBody>
                    <a:bodyPr/>
                    <a:lstStyle/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Nunito sans" pitchFamily="2" charset="0"/>
                          <a:cs typeface="Arial"/>
                        </a:rPr>
                        <a:t>Scope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 gridSpan="4">
                  <a:txBody>
                    <a:bodyPr/>
                    <a:lstStyle/>
                    <a:p>
                      <a:pPr rtl="0" fontAlgn="base"/>
                      <a:endParaRPr lang="en-US" sz="600" b="1" i="0" u="none" strike="noStrike" kern="120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  <a:p>
                      <a:pPr rtl="0" fontAlgn="base"/>
                      <a:endParaRPr lang="en-US" sz="600" b="1" i="0" u="none" strike="noStrike" kern="120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  <a:p>
                      <a:pPr rtl="0" fontAlgn="base"/>
                      <a:r>
                        <a:rPr lang="en-US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XRN5186 </a:t>
                      </a:r>
                      <a:r>
                        <a:rPr lang="en-US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-</a:t>
                      </a:r>
                      <a:r>
                        <a:rPr lang="en-US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MOD0701 – Aligning Capacity booking under the UNC and arrangements set out in relevant NEXAs</a:t>
                      </a:r>
                    </a:p>
                    <a:p>
                      <a:pPr rtl="0" fontAlgn="base"/>
                      <a:r>
                        <a:rPr lang="en-US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XRN</a:t>
                      </a:r>
                      <a:r>
                        <a:rPr lang="en-GB" sz="7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5482</a:t>
                      </a:r>
                      <a:r>
                        <a:rPr lang="en-GB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Nunito sans" pitchFamily="2" charset="0"/>
                          <a:ea typeface="+mn-ea"/>
                          <a:cs typeface="+mn-cs"/>
                        </a:rPr>
                        <a:t> - Replacement of reads associated to a meter asset technical details change or update (RGMA)</a:t>
                      </a:r>
                    </a:p>
                    <a:p>
                      <a:pPr rtl="0" fontAlgn="base"/>
                      <a:endParaRPr lang="en-GB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  <a:p>
                      <a:pPr rtl="0" fontAlgn="base"/>
                      <a:endParaRPr lang="en-US" sz="700" b="0" i="0" u="none" strike="noStrike" kern="1200" dirty="0">
                        <a:solidFill>
                          <a:srgbClr val="000000"/>
                        </a:solidFill>
                        <a:effectLst/>
                        <a:latin typeface="Nunito sans" pitchFamily="2" charset="0"/>
                        <a:ea typeface="+mn-ea"/>
                        <a:cs typeface="+mn-cs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id="{DE4A6700-1BD3-8AA2-306A-79A6A980F6A6}"/>
              </a:ext>
            </a:extLst>
          </p:cNvPr>
          <p:cNvGrpSpPr/>
          <p:nvPr/>
        </p:nvGrpSpPr>
        <p:grpSpPr>
          <a:xfrm>
            <a:off x="5032292" y="2773464"/>
            <a:ext cx="2843369" cy="184666"/>
            <a:chOff x="4309575" y="3532768"/>
            <a:chExt cx="2843369" cy="184666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698B2A5-E3A0-53CE-C982-312BFB403643}"/>
                </a:ext>
              </a:extLst>
            </p:cNvPr>
            <p:cNvGrpSpPr/>
            <p:nvPr/>
          </p:nvGrpSpPr>
          <p:grpSpPr>
            <a:xfrm>
              <a:off x="4309575" y="3532768"/>
              <a:ext cx="741910" cy="184666"/>
              <a:chOff x="4089862" y="3492529"/>
              <a:chExt cx="741910" cy="184666"/>
            </a:xfrm>
          </p:grpSpPr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1F441D85-EDB0-FB4E-0EEE-A6538DFBEBD2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D2044D6-3C06-07B6-7CEC-EB3DBE0CC6F3}"/>
                  </a:ext>
                </a:extLst>
              </p:cNvPr>
              <p:cNvSpPr txBox="1"/>
              <p:nvPr/>
            </p:nvSpPr>
            <p:spPr>
              <a:xfrm>
                <a:off x="4116878" y="3492529"/>
                <a:ext cx="71489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>
                    <a:solidFill>
                      <a:srgbClr val="000000"/>
                    </a:solidFill>
                  </a:rPr>
                  <a:t>Complete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01D105A2-663D-5194-BC5C-CE08520F3939}"/>
                </a:ext>
              </a:extLst>
            </p:cNvPr>
            <p:cNvGrpSpPr/>
            <p:nvPr/>
          </p:nvGrpSpPr>
          <p:grpSpPr>
            <a:xfrm>
              <a:off x="5080579" y="3532768"/>
              <a:ext cx="741910" cy="184666"/>
              <a:chOff x="4089862" y="3492529"/>
              <a:chExt cx="741910" cy="184666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6852FAB1-F307-864F-2A97-927B8FE82EBA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rgbClr val="9CCB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6A64039-AAE0-250E-59B1-37D430A67F24}"/>
                  </a:ext>
                </a:extLst>
              </p:cNvPr>
              <p:cNvSpPr txBox="1"/>
              <p:nvPr/>
            </p:nvSpPr>
            <p:spPr>
              <a:xfrm>
                <a:off x="4116878" y="3492529"/>
                <a:ext cx="71489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>
                    <a:solidFill>
                      <a:srgbClr val="000000"/>
                    </a:solidFill>
                  </a:rPr>
                  <a:t>On Track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8D1EDFC-F9AE-7FBC-708D-D4AAD366B48F}"/>
                </a:ext>
              </a:extLst>
            </p:cNvPr>
            <p:cNvGrpSpPr/>
            <p:nvPr/>
          </p:nvGrpSpPr>
          <p:grpSpPr>
            <a:xfrm>
              <a:off x="5795473" y="3532768"/>
              <a:ext cx="740684" cy="184666"/>
              <a:chOff x="4089862" y="3492529"/>
              <a:chExt cx="740684" cy="184666"/>
            </a:xfrm>
          </p:grpSpPr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39623AA-4C2A-8F3C-2454-26CD155B734F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64C41FA-54B8-6EC4-0883-95059B785E03}"/>
                  </a:ext>
                </a:extLst>
              </p:cNvPr>
              <p:cNvSpPr txBox="1"/>
              <p:nvPr/>
            </p:nvSpPr>
            <p:spPr>
              <a:xfrm>
                <a:off x="4115652" y="3492529"/>
                <a:ext cx="71489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>
                    <a:solidFill>
                      <a:srgbClr val="000000"/>
                    </a:solidFill>
                  </a:rPr>
                  <a:t>At Risk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44E4EB13-E935-9040-6FA8-A62F248A90A1}"/>
                </a:ext>
              </a:extLst>
            </p:cNvPr>
            <p:cNvGrpSpPr/>
            <p:nvPr/>
          </p:nvGrpSpPr>
          <p:grpSpPr>
            <a:xfrm>
              <a:off x="6429317" y="3532768"/>
              <a:ext cx="723627" cy="184666"/>
              <a:chOff x="4089862" y="3492529"/>
              <a:chExt cx="723627" cy="184666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38EAAB63-9118-D31D-5662-0CB276EC3CF0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448B7E8-077C-F6F3-674A-E9DB10BA46DB}"/>
                  </a:ext>
                </a:extLst>
              </p:cNvPr>
              <p:cNvSpPr txBox="1"/>
              <p:nvPr/>
            </p:nvSpPr>
            <p:spPr>
              <a:xfrm>
                <a:off x="4098595" y="3492529"/>
                <a:ext cx="714894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600">
                    <a:solidFill>
                      <a:srgbClr val="000000"/>
                    </a:solidFill>
                  </a:rPr>
                  <a:t>Overdue</a:t>
                </a:r>
              </a:p>
            </p:txBody>
          </p:sp>
        </p:grp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91447303-EE30-290D-B078-B892A63FF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601" y="1492512"/>
            <a:ext cx="4415166" cy="121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405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SharedWithUsers xmlns="3ee84ff3-1fa2-4b0e-bbc1-9d3729ac2ba9">
      <UserInfo>
        <DisplayName/>
        <AccountId xsi:nil="true"/>
        <AccountType/>
      </UserInfo>
    </SharedWithUsers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513DF9-3E74-488E-B239-1C5C999E5C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E966AA5-3D01-4B81-BAE0-8020A2E16EFF}">
  <ds:schemaRefs>
    <ds:schemaRef ds:uri="http://schemas.microsoft.com/office/2006/documentManagement/types"/>
    <ds:schemaRef ds:uri="http://purl.org/dc/terms/"/>
    <ds:schemaRef ds:uri="http://schemas.microsoft.com/office/infopath/2007/PartnerControls"/>
    <ds:schemaRef ds:uri="09850d4e-5ea7-4dcb-8c24-c6fc5087371d"/>
    <ds:schemaRef ds:uri="http://purl.org/dc/dcmitype/"/>
    <ds:schemaRef ds:uri="http://schemas.openxmlformats.org/package/2006/metadata/core-properties"/>
    <ds:schemaRef ds:uri="http://purl.org/dc/elements/1.1/"/>
    <ds:schemaRef ds:uri="5e5e5b1a-4354-4cde-90ed-1df27520eade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3A91A48-65D3-4EE8-8F5B-62C08456129D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190</Words>
  <Application>Microsoft Office PowerPoint</Application>
  <PresentationFormat>On-screen Show (16:9)</PresentationFormat>
  <Paragraphs>48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XRN5629 – November 23 Major Release- Status Update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National Grid</dc:creator>
  <cp:lastModifiedBy>Surfaraz Tambe</cp:lastModifiedBy>
  <cp:revision>3</cp:revision>
  <dcterms:created xsi:type="dcterms:W3CDTF">2018-09-02T17:12:15Z</dcterms:created>
  <dcterms:modified xsi:type="dcterms:W3CDTF">2023-11-30T10:40:41Z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0x010100BE4A46900855F54F8B1B4A69CC14CF6B</vt:lpwstr>
  </property>
  <property fmtid="{D5CDD505-2E9C-101B-9397-08002B2CF9AE}" pid="4" name="Order">
    <vt:r8>21200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MediaServiceImageTags">
    <vt:lpwstr/>
  </property>
</Properties>
</file>